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59B164-9620-4910-BC2D-68C92DA1AFBF}">
  <a:tblStyle styleId="{2B59B164-9620-4910-BC2D-68C92DA1AF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A3655F4-4D05-498F-B806-7768FD1F75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E813552-043A-4109-AD28-B2ACF4C4121E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2984b3f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2984b3f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2984b3f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2984b3f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29eeedf5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29eeedf5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29eeedf5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29eeedf5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29eeedf5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29eeedf5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3b4d12e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3b4d12e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3b4d12e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3b4d12e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2a3893353_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2a3893353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2984b3f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2984b3f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2984b3f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2984b3f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2984b3f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2984b3f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29eeedf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29eeedf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2984b3f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2984b3f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29eeedf5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29eeedf5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2a389335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2a389335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903" y="-41673"/>
            <a:ext cx="9259200" cy="5341800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highlight>
                <a:srgbClr val="00346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42999" y="1172468"/>
            <a:ext cx="6858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500"/>
              <a:buFont typeface="Arial"/>
              <a:buNone/>
              <a:defRPr b="1" sz="4500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42999" y="255776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1099322" y="470900"/>
            <a:ext cx="3411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724793" y="476615"/>
            <a:ext cx="3409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1"/>
          <p:cNvSpPr/>
          <p:nvPr>
            <p:ph idx="3" type="pic"/>
          </p:nvPr>
        </p:nvSpPr>
        <p:spPr>
          <a:xfrm>
            <a:off x="109932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/>
          <p:nvPr>
            <p:ph idx="4" type="pic"/>
          </p:nvPr>
        </p:nvSpPr>
        <p:spPr>
          <a:xfrm>
            <a:off x="472479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/>
          <p:nvPr>
            <p:ph idx="5" type="pic"/>
          </p:nvPr>
        </p:nvSpPr>
        <p:spPr>
          <a:xfrm>
            <a:off x="1099322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6" type="pic"/>
          </p:nvPr>
        </p:nvSpPr>
        <p:spPr>
          <a:xfrm>
            <a:off x="2854593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7" type="pic"/>
          </p:nvPr>
        </p:nvSpPr>
        <p:spPr>
          <a:xfrm>
            <a:off x="4723329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8" type="pic"/>
          </p:nvPr>
        </p:nvSpPr>
        <p:spPr>
          <a:xfrm>
            <a:off x="6478601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 up of a logo&#10;&#10;Description automatically generated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273844"/>
            <a:ext cx="7250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86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291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8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"/>
          <p:cNvSpPr/>
          <p:nvPr>
            <p:ph idx="2" type="pic"/>
          </p:nvPr>
        </p:nvSpPr>
        <p:spPr>
          <a:xfrm>
            <a:off x="3887391" y="740569"/>
            <a:ext cx="4629300" cy="35457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841" y="1543050"/>
            <a:ext cx="2949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0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887391" y="740569"/>
            <a:ext cx="46293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9841" y="1543050"/>
            <a:ext cx="29493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A close up of a logo&#10;&#10;Description automatically generated"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59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23888" y="4128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623888" y="25725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D9E"/>
              </a:buClr>
              <a:buSzPts val="1800"/>
              <a:buNone/>
              <a:defRPr sz="1800">
                <a:solidFill>
                  <a:srgbClr val="888D9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500"/>
              <a:buNone/>
              <a:defRPr sz="1500">
                <a:solidFill>
                  <a:srgbClr val="888D9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400"/>
              <a:buNone/>
              <a:defRPr sz="1400">
                <a:solidFill>
                  <a:srgbClr val="888D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7" name="Google Shape;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629841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629841" y="11846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29841" y="1802606"/>
            <a:ext cx="38682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3" type="body"/>
          </p:nvPr>
        </p:nvSpPr>
        <p:spPr>
          <a:xfrm>
            <a:off x="4629150" y="11846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9"/>
          <p:cNvSpPr txBox="1"/>
          <p:nvPr>
            <p:ph idx="4" type="body"/>
          </p:nvPr>
        </p:nvSpPr>
        <p:spPr>
          <a:xfrm>
            <a:off x="4629150" y="1802606"/>
            <a:ext cx="38874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59" name="Google Shape;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003466"/>
                </a:solidFill>
              </a:defRPr>
            </a:lvl1pPr>
            <a:lvl2pPr lvl="1" algn="r">
              <a:buNone/>
              <a:defRPr sz="1300">
                <a:solidFill>
                  <a:srgbClr val="003466"/>
                </a:solidFill>
              </a:defRPr>
            </a:lvl2pPr>
            <a:lvl3pPr lvl="2" algn="r">
              <a:buNone/>
              <a:defRPr sz="1300">
                <a:solidFill>
                  <a:srgbClr val="003466"/>
                </a:solidFill>
              </a:defRPr>
            </a:lvl3pPr>
            <a:lvl4pPr lvl="3" algn="r">
              <a:buNone/>
              <a:defRPr sz="1300">
                <a:solidFill>
                  <a:srgbClr val="003466"/>
                </a:solidFill>
              </a:defRPr>
            </a:lvl4pPr>
            <a:lvl5pPr lvl="4" algn="r">
              <a:buNone/>
              <a:defRPr sz="1300">
                <a:solidFill>
                  <a:srgbClr val="003466"/>
                </a:solidFill>
              </a:defRPr>
            </a:lvl5pPr>
            <a:lvl6pPr lvl="5" algn="r">
              <a:buNone/>
              <a:defRPr sz="1300">
                <a:solidFill>
                  <a:srgbClr val="003466"/>
                </a:solidFill>
              </a:defRPr>
            </a:lvl6pPr>
            <a:lvl7pPr lvl="6" algn="r">
              <a:buNone/>
              <a:defRPr sz="1300">
                <a:solidFill>
                  <a:srgbClr val="003466"/>
                </a:solidFill>
              </a:defRPr>
            </a:lvl7pPr>
            <a:lvl8pPr lvl="7" algn="r">
              <a:buNone/>
              <a:defRPr sz="1300">
                <a:solidFill>
                  <a:srgbClr val="003466"/>
                </a:solidFill>
              </a:defRPr>
            </a:lvl8pPr>
            <a:lvl9pPr lvl="8" algn="r">
              <a:buNone/>
              <a:defRPr sz="1300">
                <a:solidFill>
                  <a:srgbClr val="0034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SogMAyjBh4jMz0IGgR4jFBhjB6C_tmCN/view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CH5TSfuzHKVbgq5XoOxkq2xAuzq5geLY/view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drive.google.com/file/d/1til4fIXxmDaOkrHsA7SRNetP2cMH_7wJ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z6ZoykUwezVZteiNV0NNcTYtd9A_9Ytx/view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://drive.google.com/file/d/14B-tohizFCdVGL3_Y18FR3epXwe2tqbn/view" TargetMode="External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aTbCeJ7EBbbsg_AZdU4Mq0t290ECOUpQ/view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drive.google.com/file/d/17KTNtbJUicIj7IOmOHtFXmF_A7NcDSMN/view" TargetMode="External"/><Relationship Id="rId6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1143000" y="11724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Demonstration and Testing Results</a:t>
            </a:r>
            <a:endParaRPr/>
          </a:p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143000" y="2913228"/>
            <a:ext cx="6858000" cy="886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Team Members: Zijian Song, Levi McAdams, Samuel Torres, Eric Hinds, Tyler Allen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QFD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225" y="1106125"/>
            <a:ext cx="5174976" cy="3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1173913" y="1146275"/>
            <a:ext cx="1108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466"/>
                </a:solidFill>
              </a:rPr>
              <a:t>Table 7: QFD</a:t>
            </a:r>
            <a:endParaRPr sz="1100">
              <a:solidFill>
                <a:srgbClr val="003466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8048725" y="4826975"/>
            <a:ext cx="2351400" cy="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Tyler Allen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pic>
        <p:nvPicPr>
          <p:cNvPr id="160" name="Google Shape;160;p22" title="IMG_411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088" y="1206449"/>
            <a:ext cx="3899825" cy="29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3610500" y="4131325"/>
            <a:ext cx="19230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1: Small Obstacle</a:t>
            </a:r>
            <a:endParaRPr sz="1200">
              <a:solidFill>
                <a:srgbClr val="003466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7980900" y="4838275"/>
            <a:ext cx="14583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Levi McAdams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pic>
        <p:nvPicPr>
          <p:cNvPr id="168" name="Google Shape;168;p23" title="Turn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25" y="1404824"/>
            <a:ext cx="4028450" cy="30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3037250" y="4296425"/>
            <a:ext cx="2953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466"/>
              </a:solidFill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420250" y="4487200"/>
            <a:ext cx="17400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2: RUT Turning</a:t>
            </a:r>
            <a:endParaRPr sz="1200">
              <a:solidFill>
                <a:srgbClr val="003466"/>
              </a:solidFill>
            </a:endParaRPr>
          </a:p>
        </p:txBody>
      </p:sp>
      <p:pic>
        <p:nvPicPr>
          <p:cNvPr id="171" name="Google Shape;171;p23" title="ClimbUp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525" y="1404825"/>
            <a:ext cx="4028450" cy="30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5643050" y="4487200"/>
            <a:ext cx="196140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3: Climbing Steps</a:t>
            </a:r>
            <a:endParaRPr sz="1200">
              <a:solidFill>
                <a:srgbClr val="003466"/>
              </a:solidFill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890475" y="4891600"/>
            <a:ext cx="18765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Levi McAdams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pic>
        <p:nvPicPr>
          <p:cNvPr id="179" name="Google Shape;179;p24" title="VRView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00" y="2015372"/>
            <a:ext cx="3838200" cy="21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1617825" y="4174350"/>
            <a:ext cx="1701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4: VR Program</a:t>
            </a:r>
            <a:endParaRPr sz="1200">
              <a:solidFill>
                <a:srgbClr val="003466"/>
              </a:solidFill>
            </a:endParaRPr>
          </a:p>
        </p:txBody>
      </p:sp>
      <p:pic>
        <p:nvPicPr>
          <p:cNvPr id="181" name="Google Shape;181;p24" title="IMG_4122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9150" y="1649698"/>
            <a:ext cx="3366200" cy="25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6019850" y="4227750"/>
            <a:ext cx="259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5: System Testing</a:t>
            </a:r>
            <a:endParaRPr sz="1200">
              <a:solidFill>
                <a:srgbClr val="003466"/>
              </a:solidFill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7704425" y="4748400"/>
            <a:ext cx="1216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466"/>
                </a:solidFill>
              </a:rPr>
              <a:t>Zijian Song </a:t>
            </a:r>
            <a:endParaRPr>
              <a:solidFill>
                <a:srgbClr val="0034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pic>
        <p:nvPicPr>
          <p:cNvPr id="189" name="Google Shape;189;p25" title="IMG_4135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00" y="1338875"/>
            <a:ext cx="3899200" cy="29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1319950" y="4273525"/>
            <a:ext cx="20532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6: Full VR Control</a:t>
            </a:r>
            <a:endParaRPr sz="1200">
              <a:solidFill>
                <a:srgbClr val="003466"/>
              </a:solidFill>
            </a:endParaRPr>
          </a:p>
        </p:txBody>
      </p:sp>
      <p:pic>
        <p:nvPicPr>
          <p:cNvPr id="191" name="Google Shape;191;p25" title="RobotTest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0825" y="1349132"/>
            <a:ext cx="3899200" cy="2924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5779825" y="4292575"/>
            <a:ext cx="1381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Video 7: VR View</a:t>
            </a:r>
            <a:endParaRPr sz="1200">
              <a:solidFill>
                <a:srgbClr val="003466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7788725" y="4742375"/>
            <a:ext cx="12408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466"/>
                </a:solidFill>
              </a:rPr>
              <a:t>Zijian Song</a:t>
            </a:r>
            <a:endParaRPr>
              <a:solidFill>
                <a:srgbClr val="0034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207" name="Google Shape;20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CAD to Reality!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5748800" y="4749850"/>
            <a:ext cx="19716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2: Robot on Mars</a:t>
            </a:r>
            <a:endParaRPr sz="1000"/>
          </a:p>
        </p:txBody>
      </p:sp>
      <p:sp>
        <p:nvSpPr>
          <p:cNvPr id="83" name="Google Shape;83;p13"/>
          <p:cNvSpPr txBox="1"/>
          <p:nvPr/>
        </p:nvSpPr>
        <p:spPr>
          <a:xfrm>
            <a:off x="1418538" y="4360850"/>
            <a:ext cx="2096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1: CAD Design</a:t>
            </a:r>
            <a:endParaRPr sz="1000"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978" y="1153175"/>
            <a:ext cx="2739899" cy="36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188800" y="486690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Samuel T.</a:t>
            </a:r>
            <a:endParaRPr sz="1200">
              <a:solidFill>
                <a:srgbClr val="003466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1291700"/>
            <a:ext cx="3320896" cy="31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540475" y="118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{2B59B164-9620-4910-BC2D-68C92DA1AFBF}</a:tableStyleId>
              </a:tblPr>
              <a:tblGrid>
                <a:gridCol w="546075"/>
                <a:gridCol w="2083650"/>
              </a:tblGrid>
              <a:tr h="31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Customer Requirements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Increase Maneuverability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Accurate VR Control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Easy to Use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Large Work Space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Rigid Design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CR6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Durable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CR7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 Controls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CR8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 Effective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CR9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Powerful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CR10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Multidirectional Control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3" name="Google Shape;93;p14"/>
          <p:cNvSpPr txBox="1"/>
          <p:nvPr/>
        </p:nvSpPr>
        <p:spPr>
          <a:xfrm>
            <a:off x="911000" y="4861150"/>
            <a:ext cx="41058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1: Customer Requirements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aphicFrame>
        <p:nvGraphicFramePr>
          <p:cNvPr id="94" name="Google Shape;94;p14"/>
          <p:cNvGraphicFramePr/>
          <p:nvPr/>
        </p:nvGraphicFramePr>
        <p:xfrm>
          <a:off x="3982125" y="118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{2B59B164-9620-4910-BC2D-68C92DA1AFBF}</a:tableStyleId>
              </a:tblPr>
              <a:tblGrid>
                <a:gridCol w="439250"/>
                <a:gridCol w="2213200"/>
                <a:gridCol w="1556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Engineering Requirements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Target Values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Decrease Turn Radius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 meters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Low Visual Latency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0.3 seconds (subjective)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Large Work Space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 meters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Decrease Turn TIme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35 degrees/second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Reasonable Factor of Safety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ER6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Program Speed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400 ms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ER7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Minimum Payload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 kg 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5" name="Google Shape;95;p14"/>
          <p:cNvSpPr txBox="1"/>
          <p:nvPr/>
        </p:nvSpPr>
        <p:spPr>
          <a:xfrm>
            <a:off x="4929850" y="4146650"/>
            <a:ext cx="34647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2: Engineering Requirements</a:t>
            </a:r>
            <a:endParaRPr sz="900"/>
          </a:p>
        </p:txBody>
      </p:sp>
      <p:sp>
        <p:nvSpPr>
          <p:cNvPr id="96" name="Google Shape;96;p14"/>
          <p:cNvSpPr txBox="1"/>
          <p:nvPr/>
        </p:nvSpPr>
        <p:spPr>
          <a:xfrm>
            <a:off x="8247075" y="486115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Tyler Allen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Level Testing Summary</a:t>
            </a:r>
            <a:endParaRPr/>
          </a:p>
        </p:txBody>
      </p:sp>
      <p:sp>
        <p:nvSpPr>
          <p:cNvPr id="102" name="Google Shape;102;p1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" name="Google Shape;103;p15"/>
          <p:cNvGraphicFramePr/>
          <p:nvPr/>
        </p:nvGraphicFramePr>
        <p:xfrm>
          <a:off x="952500" y="125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{2B59B164-9620-4910-BC2D-68C92DA1AFBF}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Experiment/Test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CR/ER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1: Turn Time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CR1, CR7, CR3, CR9, ER4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2: Turn Radius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CR1, CR3, CR9, ER1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3: Obstacle Course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CR1, CR3, CR6, CR9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4: Lift Test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CR3, CR2, CR10, ER7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5: Latency Test (Camera)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CR2, CR3, ER2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6: FEA Test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CR5, CR9, ER5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7: Program Response Time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CR2, CR3, ER6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 8: System Trials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ER’s/CR’s Apply Via Simulated Use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p15"/>
          <p:cNvSpPr txBox="1"/>
          <p:nvPr/>
        </p:nvSpPr>
        <p:spPr>
          <a:xfrm>
            <a:off x="3609600" y="4683925"/>
            <a:ext cx="42126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3: Top Level Testing Summary</a:t>
            </a:r>
            <a:endParaRPr sz="900"/>
          </a:p>
        </p:txBody>
      </p:sp>
      <p:sp>
        <p:nvSpPr>
          <p:cNvPr id="105" name="Google Shape;105;p15"/>
          <p:cNvSpPr txBox="1"/>
          <p:nvPr/>
        </p:nvSpPr>
        <p:spPr>
          <a:xfrm>
            <a:off x="8134050" y="481425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Tyler Allen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Plan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434975" y="1335475"/>
            <a:ext cx="41370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</a:t>
            </a:r>
            <a:r>
              <a:rPr b="1" lang="en" sz="1800">
                <a:solidFill>
                  <a:srgbClr val="003466"/>
                </a:solidFill>
              </a:rPr>
              <a:t> 1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Variable Investigated</a:t>
            </a:r>
            <a:r>
              <a:rPr lang="en" sz="1500">
                <a:solidFill>
                  <a:srgbClr val="003466"/>
                </a:solidFill>
              </a:rPr>
              <a:t>: degrees/second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Record full 360 degree turn and divide by the time taken 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Well above ER of 35 degrees/second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Results: </a:t>
            </a:r>
            <a:r>
              <a:rPr lang="en" sz="1500">
                <a:solidFill>
                  <a:srgbClr val="003466"/>
                </a:solidFill>
              </a:rPr>
              <a:t>73.78 degrees/second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 2 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Variable Investigated</a:t>
            </a:r>
            <a:r>
              <a:rPr lang="en" sz="1500">
                <a:solidFill>
                  <a:srgbClr val="003466"/>
                </a:solidFill>
              </a:rPr>
              <a:t>: Turn Radius in meters</a:t>
            </a:r>
            <a:br>
              <a:rPr lang="en" sz="1500">
                <a:solidFill>
                  <a:srgbClr val="003466"/>
                </a:solidFill>
              </a:rPr>
            </a:b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Measure and mark turn radius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&lt; 2 meters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</a:t>
            </a:r>
            <a:r>
              <a:rPr lang="en" sz="1500">
                <a:solidFill>
                  <a:srgbClr val="003466"/>
                </a:solidFill>
              </a:rPr>
              <a:t>: 0.81 meters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731175" y="1335475"/>
            <a:ext cx="41370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 3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Concept</a:t>
            </a:r>
            <a:r>
              <a:rPr lang="en" sz="1500"/>
              <a:t> Investigated</a:t>
            </a:r>
            <a:r>
              <a:rPr lang="en" sz="1500">
                <a:solidFill>
                  <a:srgbClr val="003466"/>
                </a:solidFill>
              </a:rPr>
              <a:t>: Mobility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Test RUT on different surfaces and over various obstacles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Can climb up stairs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</a:t>
            </a:r>
            <a:r>
              <a:rPr lang="en" sz="1500">
                <a:solidFill>
                  <a:srgbClr val="003466"/>
                </a:solidFill>
              </a:rPr>
              <a:t>: Can climb up stairs up to 0.35m(only with drive wheels forward)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 4 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Variable Investigated</a:t>
            </a:r>
            <a:r>
              <a:rPr lang="en" sz="1500">
                <a:solidFill>
                  <a:srgbClr val="003466"/>
                </a:solidFill>
              </a:rPr>
              <a:t>: Payload in kilograms</a:t>
            </a:r>
            <a:br>
              <a:rPr lang="en" sz="1500">
                <a:solidFill>
                  <a:srgbClr val="003466"/>
                </a:solidFill>
              </a:rPr>
            </a:b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Test arm lift capacity using objects of a known weight 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Max Payload of 0.25 kg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</a:t>
            </a:r>
            <a:r>
              <a:rPr lang="en" sz="1500">
                <a:solidFill>
                  <a:srgbClr val="003466"/>
                </a:solidFill>
              </a:rPr>
              <a:t>: Max Payload of 0.23kg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862725" y="481425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3466"/>
                </a:solidFill>
              </a:rPr>
              <a:t>Levi M.</a:t>
            </a:r>
            <a:endParaRPr sz="15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Plan</a:t>
            </a:r>
            <a:endParaRPr/>
          </a:p>
        </p:txBody>
      </p:sp>
      <p:sp>
        <p:nvSpPr>
          <p:cNvPr id="119" name="Google Shape;119;p17"/>
          <p:cNvSpPr/>
          <p:nvPr>
            <p:ph idx="2" type="chart"/>
          </p:nvPr>
        </p:nvSpPr>
        <p:spPr>
          <a:xfrm>
            <a:off x="628650" y="1254925"/>
            <a:ext cx="39435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Experiment 5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Concept Investigated</a:t>
            </a:r>
            <a:r>
              <a:rPr lang="en" sz="1500"/>
              <a:t>: Visual Latency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Procedure</a:t>
            </a:r>
            <a:r>
              <a:rPr lang="en" sz="1500"/>
              <a:t>: Each person controls RUT through the headset to see if a </a:t>
            </a:r>
            <a:r>
              <a:rPr lang="en" sz="1500"/>
              <a:t>delay</a:t>
            </a:r>
            <a:r>
              <a:rPr lang="en" sz="1500"/>
              <a:t> is noticed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Results Expected</a:t>
            </a:r>
            <a:r>
              <a:rPr lang="en" sz="1500"/>
              <a:t>: Small delay seen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Results</a:t>
            </a:r>
            <a:r>
              <a:rPr lang="en" sz="1500"/>
              <a:t>: Little to no delay can be seen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Est. &lt; 50 ms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Experiment 6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Variable Investigated</a:t>
            </a:r>
            <a:r>
              <a:rPr lang="en" sz="1500"/>
              <a:t>: Factor of safety</a:t>
            </a:r>
            <a:br>
              <a:rPr lang="en" sz="1500"/>
            </a:br>
            <a:r>
              <a:rPr lang="en" sz="1500">
                <a:solidFill>
                  <a:srgbClr val="000000"/>
                </a:solidFill>
              </a:rPr>
              <a:t>Procedure</a:t>
            </a:r>
            <a:r>
              <a:rPr lang="en" sz="1500"/>
              <a:t>: FEA via SolidWorks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Results Expected</a:t>
            </a:r>
            <a:r>
              <a:rPr lang="en" sz="1500"/>
              <a:t>: &gt; 2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Results</a:t>
            </a:r>
            <a:r>
              <a:rPr lang="en" sz="1500"/>
              <a:t>:  Minimum factor of </a:t>
            </a:r>
            <a:r>
              <a:rPr lang="en" sz="1500"/>
              <a:t>safety</a:t>
            </a:r>
            <a:r>
              <a:rPr lang="en" sz="1500"/>
              <a:t> of 2.37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4572000" y="1164575"/>
            <a:ext cx="4137000" cy="3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 7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Variable Investigated</a:t>
            </a:r>
            <a:r>
              <a:rPr lang="en" sz="1500">
                <a:solidFill>
                  <a:srgbClr val="003466"/>
                </a:solidFill>
              </a:rPr>
              <a:t>: Response time (</a:t>
            </a:r>
            <a:r>
              <a:rPr lang="en" sz="1500">
                <a:solidFill>
                  <a:srgbClr val="003466"/>
                </a:solidFill>
              </a:rPr>
              <a:t>milliseconds</a:t>
            </a:r>
            <a:r>
              <a:rPr lang="en" sz="1500">
                <a:solidFill>
                  <a:srgbClr val="003466"/>
                </a:solidFill>
              </a:rPr>
              <a:t>)  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Record time for the program to refresh after an input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&lt; 400 ms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</a:t>
            </a:r>
            <a:r>
              <a:rPr lang="en" sz="1500">
                <a:solidFill>
                  <a:srgbClr val="003466"/>
                </a:solidFill>
              </a:rPr>
              <a:t>: 500 ms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466"/>
                </a:solidFill>
              </a:rPr>
              <a:t>Experiment 8 </a:t>
            </a:r>
            <a:endParaRPr b="1"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Concept</a:t>
            </a:r>
            <a:r>
              <a:rPr lang="en" sz="1500"/>
              <a:t> Investigated</a:t>
            </a:r>
            <a:r>
              <a:rPr lang="en" sz="1500">
                <a:solidFill>
                  <a:srgbClr val="003466"/>
                </a:solidFill>
              </a:rPr>
              <a:t>: Is the device usable?</a:t>
            </a:r>
            <a:br>
              <a:rPr lang="en" sz="1500">
                <a:solidFill>
                  <a:srgbClr val="003466"/>
                </a:solidFill>
              </a:rPr>
            </a:br>
            <a:r>
              <a:rPr lang="en" sz="1500"/>
              <a:t>Procedure</a:t>
            </a:r>
            <a:r>
              <a:rPr lang="en" sz="1500">
                <a:solidFill>
                  <a:srgbClr val="003466"/>
                </a:solidFill>
              </a:rPr>
              <a:t>: Try out everything and perform a task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 Expected</a:t>
            </a:r>
            <a:r>
              <a:rPr lang="en" sz="1500">
                <a:solidFill>
                  <a:srgbClr val="003466"/>
                </a:solidFill>
              </a:rPr>
              <a:t>: Pick up and transport an object from one side of the room to the other.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Results</a:t>
            </a:r>
            <a:r>
              <a:rPr lang="en" sz="1500">
                <a:solidFill>
                  <a:srgbClr val="003466"/>
                </a:solidFill>
              </a:rPr>
              <a:t>: </a:t>
            </a:r>
            <a:r>
              <a:rPr lang="en" sz="1500">
                <a:solidFill>
                  <a:srgbClr val="003466"/>
                </a:solidFill>
              </a:rPr>
              <a:t>Success</a:t>
            </a:r>
            <a:endParaRPr sz="15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466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8269675" y="4869625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Eric Hinds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Requirements</a:t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1796250" y="145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{5A3655F4-4D05-498F-B806-7768FD1F75A7}</a:tableStyleId>
              </a:tblPr>
              <a:tblGrid>
                <a:gridCol w="2462900"/>
                <a:gridCol w="1510050"/>
                <a:gridCol w="1189050"/>
              </a:tblGrid>
              <a:tr h="28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Customer Requirement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 Requirement Met 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 Accepted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527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CR1 - Increase Maneuverability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CR2 - Accurate VR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CR3 - Easy to use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CR4 - Large work space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CR5 - Ridgid design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CR6 - Durable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CR7 - Fast controls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CR8 - Cost effective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869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CR9 - Powerful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527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CR10 -  Multi Directional force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28" name="Google Shape;128;p18"/>
          <p:cNvSpPr txBox="1"/>
          <p:nvPr/>
        </p:nvSpPr>
        <p:spPr>
          <a:xfrm>
            <a:off x="1796250" y="1206775"/>
            <a:ext cx="42126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4: Customer Requirements Specs</a:t>
            </a:r>
            <a:endParaRPr sz="900"/>
          </a:p>
        </p:txBody>
      </p:sp>
      <p:sp>
        <p:nvSpPr>
          <p:cNvPr id="129" name="Google Shape;129;p18"/>
          <p:cNvSpPr txBox="1"/>
          <p:nvPr/>
        </p:nvSpPr>
        <p:spPr>
          <a:xfrm>
            <a:off x="8281000" y="486690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Samuel T.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</a:t>
            </a:r>
            <a:endParaRPr/>
          </a:p>
        </p:txBody>
      </p:sp>
      <p:graphicFrame>
        <p:nvGraphicFramePr>
          <p:cNvPr id="135" name="Google Shape;135;p19"/>
          <p:cNvGraphicFramePr/>
          <p:nvPr/>
        </p:nvGraphicFramePr>
        <p:xfrm>
          <a:off x="842825" y="131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{5A3655F4-4D05-498F-B806-7768FD1F75A7}</a:tableStyleId>
              </a:tblPr>
              <a:tblGrid>
                <a:gridCol w="2160450"/>
                <a:gridCol w="963050"/>
                <a:gridCol w="931925"/>
                <a:gridCol w="1509600"/>
                <a:gridCol w="1001050"/>
                <a:gridCol w="8922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Engineering Requirement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Target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Tolerance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Measured Value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 Met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 Accepts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ER1  Decreased Turn Radius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.25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ER2 - Low Visual Latency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+ 0.2s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&lt;50 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608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ER3 - Work Space Size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- 0.1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ER4  Decreased Turn Time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 degrees/s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- 5 degrees/s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72.78 +/- 4 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degrees/s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279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ER5  Reasonable Factor of Safety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94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ER6  Program Speed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+ 300 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361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ER7  Minimum Payload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0.25 kg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- 0.05 kg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0.23 kg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36" name="Google Shape;136;p19"/>
          <p:cNvSpPr txBox="1"/>
          <p:nvPr/>
        </p:nvSpPr>
        <p:spPr>
          <a:xfrm>
            <a:off x="842825" y="1071313"/>
            <a:ext cx="42126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5: Engineering Requirements Specs</a:t>
            </a:r>
            <a:endParaRPr sz="900"/>
          </a:p>
        </p:txBody>
      </p:sp>
      <p:sp>
        <p:nvSpPr>
          <p:cNvPr id="137" name="Google Shape;137;p19"/>
          <p:cNvSpPr txBox="1"/>
          <p:nvPr/>
        </p:nvSpPr>
        <p:spPr>
          <a:xfrm>
            <a:off x="8301175" y="4770575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Samuel T.</a:t>
            </a:r>
            <a:endParaRPr sz="12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Budget</a:t>
            </a:r>
            <a:endParaRPr/>
          </a:p>
        </p:txBody>
      </p:sp>
      <p:sp>
        <p:nvSpPr>
          <p:cNvPr id="143" name="Google Shape;143;p20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Our team was successful in staying within budget the entire project, by well over $1000, which allowed our group to not worry </a:t>
            </a:r>
            <a:r>
              <a:rPr lang="en"/>
              <a:t>about future expenses.</a:t>
            </a:r>
            <a:endParaRPr/>
          </a:p>
        </p:txBody>
      </p:sp>
      <p:graphicFrame>
        <p:nvGraphicFramePr>
          <p:cNvPr id="144" name="Google Shape;144;p20"/>
          <p:cNvGraphicFramePr/>
          <p:nvPr/>
        </p:nvGraphicFramePr>
        <p:xfrm>
          <a:off x="2295525" y="293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{0E813552-043A-4109-AD28-B2ACF4C4121E}</a:tableStyleId>
              </a:tblPr>
              <a:tblGrid>
                <a:gridCol w="1190625"/>
                <a:gridCol w="1257300"/>
                <a:gridCol w="1152525"/>
                <a:gridCol w="952500"/>
              </a:tblGrid>
              <a:tr h="601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Current Budget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Expenses To Date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Future Expenses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Extra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35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$2,500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$1,368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$1,132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20"/>
          <p:cNvSpPr txBox="1"/>
          <p:nvPr/>
        </p:nvSpPr>
        <p:spPr>
          <a:xfrm>
            <a:off x="8303575" y="4814250"/>
            <a:ext cx="200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466"/>
                </a:solidFill>
              </a:rPr>
              <a:t>Eric H. </a:t>
            </a:r>
            <a:endParaRPr sz="1200">
              <a:solidFill>
                <a:srgbClr val="003466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295525" y="2689300"/>
            <a:ext cx="42126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6: Budget.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3366"/>
      </a:dk1>
      <a:lt1>
        <a:srgbClr val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